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Roboto Mon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Mono-bold.fntdata"/><Relationship Id="rId23" Type="http://schemas.openxmlformats.org/officeDocument/2006/relationships/font" Target="fonts/RobotoMon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Mono-boldItalic.fntdata"/><Relationship Id="rId25" Type="http://schemas.openxmlformats.org/officeDocument/2006/relationships/font" Target="fonts/RobotoMon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a0fce3a04_0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40-60sec → 30sec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 think we can sacrifice this slide.  Breeze through this.  Don’t dwell.</a:t>
            </a:r>
            <a:endParaRPr/>
          </a:p>
        </p:txBody>
      </p:sp>
      <p:sp>
        <p:nvSpPr>
          <p:cNvPr id="142" name="Google Shape;142;g5a0fce3a04_0_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a0fce3a04_0_24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1.5-2min  →  1min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Can shorten if we don’t go over each and every bullet item.  Maybe highlight </a:t>
            </a:r>
            <a:r>
              <a:rPr b="1" lang="en-US"/>
              <a:t>IP, multiple nics, cert injection.</a:t>
            </a:r>
            <a:r>
              <a:rPr lang="en-US"/>
              <a:t>  For certificates, don’t explain why it’s useful.  Just say we can inject custom certificates onto the host.</a:t>
            </a:r>
            <a:endParaRPr/>
          </a:p>
        </p:txBody>
      </p:sp>
      <p:sp>
        <p:nvSpPr>
          <p:cNvPr id="149" name="Google Shape;149;g5a0fce3a04_0_2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a0fce3a04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1min</a:t>
            </a:r>
            <a:endParaRPr/>
          </a:p>
        </p:txBody>
      </p:sp>
      <p:sp>
        <p:nvSpPr>
          <p:cNvPr id="156" name="Google Shape;156;g5a0fce3a04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5a0fce3a04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2+ min  →  1min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stuck explaining data model and extension.</a:t>
            </a:r>
            <a:endParaRPr/>
          </a:p>
        </p:txBody>
      </p:sp>
      <p:sp>
        <p:nvSpPr>
          <p:cNvPr id="162" name="Google Shape;162;g5a0fce3a04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a0fce3a04_0_2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2+ mins  →  1min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Stuck on </a:t>
            </a:r>
            <a:r>
              <a:rPr b="1" lang="en-US"/>
              <a:t>affinity/anti-affinity and externalize bootstrap scripts</a:t>
            </a:r>
            <a:r>
              <a:rPr lang="en-US"/>
              <a:t>.  Don’t explain affinity/anti-affinity.  Let them read slides and research later.  For bootstrap scripts, just say these are used by cloud-init.</a:t>
            </a:r>
            <a:endParaRPr/>
          </a:p>
        </p:txBody>
      </p:sp>
      <p:sp>
        <p:nvSpPr>
          <p:cNvPr id="168" name="Google Shape;168;g5a0fce3a04_0_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a0fce3a04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5a0fce3a04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a0fce3a04_0_2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5a0fce3a04_0_2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5a0fce3a04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5a0fce3a04_0_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5a0fce3a04_0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5a0fce3a04_0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77e62aae3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40-60 sec</a:t>
            </a:r>
            <a:endParaRPr/>
          </a:p>
        </p:txBody>
      </p:sp>
      <p:sp>
        <p:nvSpPr>
          <p:cNvPr id="93" name="Google Shape;93;g577e62aae3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</a:t>
            </a:r>
            <a:r>
              <a:rPr lang="en-US"/>
              <a:t>0sec</a:t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a0fce3a04_0_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 mins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got stuck on the last bullet item.</a:t>
            </a:r>
            <a:endParaRPr/>
          </a:p>
        </p:txBody>
      </p:sp>
      <p:sp>
        <p:nvSpPr>
          <p:cNvPr id="105" name="Google Shape;105;g5a0fce3a04_0_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a0d64efc5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40 sec</a:t>
            </a:r>
            <a:endParaRPr/>
          </a:p>
        </p:txBody>
      </p:sp>
      <p:sp>
        <p:nvSpPr>
          <p:cNvPr id="111" name="Google Shape;111;g5a0d64efc5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a0d64efc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2min → 1min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trial run took 2 mins but we can shorten this to 1 min if we don’t do bullet by bullet.</a:t>
            </a:r>
            <a:endParaRPr/>
          </a:p>
        </p:txBody>
      </p:sp>
      <p:sp>
        <p:nvSpPr>
          <p:cNvPr id="117" name="Google Shape;117;g5a0d64efc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a0fce3a04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2min  →  1-1.5min ***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There are 3 info conveyed in this diagram.  Focus on which controller runs in which pods and the CRD.  Shrink to 1-1.5min.</a:t>
            </a:r>
            <a:endParaRPr/>
          </a:p>
        </p:txBody>
      </p:sp>
      <p:sp>
        <p:nvSpPr>
          <p:cNvPr id="123" name="Google Shape;123;g5a0fce3a04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a0d64efc5_0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1.5min  →  &lt; 1min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got stuck on the cloud init image section.  Focus on vCenter/ESX version and kubeadm for boostrap and just mention the other points (not read it).  Can shrink to below 1min</a:t>
            </a:r>
            <a:endParaRPr/>
          </a:p>
        </p:txBody>
      </p:sp>
      <p:sp>
        <p:nvSpPr>
          <p:cNvPr id="130" name="Google Shape;130;g5a0d64efc5_0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a0fce3a04_0_6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2min  → 1min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During the yaml, we can say cluster and machine discussed in next two slides.  The provider-components.yaml we must explain.</a:t>
            </a:r>
            <a:endParaRPr/>
          </a:p>
        </p:txBody>
      </p:sp>
      <p:sp>
        <p:nvSpPr>
          <p:cNvPr id="136" name="Google Shape;136;g5a0fce3a04_0_6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>
  <p:cSld name="Title and Conte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>
  <p:cSld name="Title Slide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Section 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4"/>
          <p:cNvSpPr txBox="1"/>
          <p:nvPr>
            <p:ph type="title"/>
          </p:nvPr>
        </p:nvSpPr>
        <p:spPr>
          <a:xfrm>
            <a:off x="429127" y="-785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2" name="Google Shape;32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kubernetes-sigs/cluster-api-provider-vsphere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kubernetes-sigs/cluster-api-provider-vsphere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>
            <p:ph idx="4294967295" type="ctrTitle"/>
          </p:nvPr>
        </p:nvSpPr>
        <p:spPr>
          <a:xfrm>
            <a:off x="4171550" y="1930888"/>
            <a:ext cx="6994434" cy="232605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SIG-VMware</a:t>
            </a:r>
            <a:endParaRPr b="1" i="0" sz="4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3"/>
          <p:cNvSpPr txBox="1"/>
          <p:nvPr>
            <p:ph idx="4294967295" type="subTitle"/>
          </p:nvPr>
        </p:nvSpPr>
        <p:spPr>
          <a:xfrm>
            <a:off x="4171550" y="3670479"/>
            <a:ext cx="6994434" cy="16130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>
                <a:latin typeface="Arial"/>
                <a:ea typeface="Arial"/>
                <a:cs typeface="Arial"/>
                <a:sym typeface="Arial"/>
              </a:rPr>
              <a:t>Deep-dive into Cluster API vSphere Provider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Cluster Spec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333725" y="1546250"/>
            <a:ext cx="51336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Cluster Spec defined in CAPI repo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Provider Spec defined in CAPV repo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server url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vSphere credentials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6564675" y="1546250"/>
            <a:ext cx="5133600" cy="5175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apiVersion: "cluster.k8s.io/v1alpha1"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kind: Cluster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name: test1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spec: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clusterNetwork: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services: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  cidrBlocks: ["10.96.0.0/12"]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pods: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  cidrBlocks: ["192.168.0.0/16"]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serviceDomain: "cluster.local"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providerSpec: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value: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apiVersion: "vsphereproviderconfig/v1alpha1"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kind: "VsphereClusterProviderConfig"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vsphereServer: 1.2.3.4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vsphereCredentialSecret: xxx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Machine Spec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3"/>
          <p:cNvSpPr txBox="1"/>
          <p:nvPr/>
        </p:nvSpPr>
        <p:spPr>
          <a:xfrm>
            <a:off x="333725" y="1546250"/>
            <a:ext cx="51336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Machine Spec defined in CAPI repo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Provider Spec defined in CAPV repo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datacenter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datastore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resource pool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cpu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memory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disks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dhcp or static ip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multiple nics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cert injection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ntp server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</a:t>
            </a: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template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23"/>
          <p:cNvSpPr txBox="1"/>
          <p:nvPr/>
        </p:nvSpPr>
        <p:spPr>
          <a:xfrm>
            <a:off x="6564675" y="1546250"/>
            <a:ext cx="5133600" cy="5175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apiVersion: "cluster.k8s.io/v1alpha1"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kind: Machine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spec: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providerSpec: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value: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apiVersion: "vsphereproviderconfig/v1alpha1"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kind: "VsphereMachineProviderConfig"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machineSpec: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datacenter: "vicdc"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datastore: "datastore108"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resourcePool: "kube-resource-pool"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networks: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  - networkName: "VM Network"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    ipConfig: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      networkType: dhcp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numCPUs: 2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memoryMB: 2048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template: "xenial-server-cloudimg-amd64"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disks: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  - diskLabel: "Hard disk 1"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    diskSizeGB: 20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preloaded: false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trustedCerts: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    ntpServers: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versions: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kubelet: 1.14.0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Roboto Mono"/>
                <a:ea typeface="Roboto Mono"/>
                <a:cs typeface="Roboto Mono"/>
                <a:sym typeface="Roboto Mono"/>
              </a:rPr>
              <a:t>      controlPlane: 1.14.0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Node bootstrap workflow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Google Shape;1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3713" y="1994270"/>
            <a:ext cx="6124575" cy="360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CAPI Future Directions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5"/>
          <p:cNvSpPr txBox="1"/>
          <p:nvPr/>
        </p:nvSpPr>
        <p:spPr>
          <a:xfrm>
            <a:off x="333725" y="1546250"/>
            <a:ext cx="115914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CAPI v1alpha2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undergoing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 redesign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Data model (CRDs)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Extension (how CAPI “talks” to the provider)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Control plane lifecycle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Node lifecycle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Image building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CAPV </a:t>
            </a: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Future Directions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6"/>
          <p:cNvSpPr txBox="1"/>
          <p:nvPr/>
        </p:nvSpPr>
        <p:spPr>
          <a:xfrm>
            <a:off x="333725" y="1546250"/>
            <a:ext cx="115914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CAPV 2019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Align with CAPI v1alpha2 redesign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Align feature set with other providers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■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e.g. High availability (via kubeadm)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Switch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to out-of-tree vSphere cloud provider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Enable Zone support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Enable csi-vsphere storage plugin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Support vSphere VM affinity/anti-affinity support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■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affinity = provision nodes on same ESXi host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■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anti-affinity = spread provisioning of nodes across ESXi hosts in a vCenter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Externalize node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bootstrap 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scripts from source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7"/>
          <p:cNvSpPr txBox="1"/>
          <p:nvPr/>
        </p:nvSpPr>
        <p:spPr>
          <a:xfrm>
            <a:off x="333725" y="1546250"/>
            <a:ext cx="115914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latin typeface="Calibri"/>
                <a:ea typeface="Calibri"/>
                <a:cs typeface="Calibri"/>
                <a:sym typeface="Calibri"/>
              </a:rPr>
              <a:t>DEMO</a:t>
            </a:r>
            <a:endParaRPr b="1" sz="4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8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Workflow with kubectl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8"/>
          <p:cNvSpPr txBox="1"/>
          <p:nvPr/>
        </p:nvSpPr>
        <p:spPr>
          <a:xfrm>
            <a:off x="333725" y="1546250"/>
            <a:ext cx="115914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Start after cloning repo from github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Edit makefile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■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modify DEV_IMG to your registry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make dev-yaml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■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creates a </a:t>
            </a:r>
            <a:r>
              <a:rPr lang="en-US" sz="2000">
                <a:highlight>
                  <a:srgbClr val="EAD1DC"/>
                </a:highlight>
                <a:latin typeface="Calibri"/>
                <a:ea typeface="Calibri"/>
                <a:cs typeface="Calibri"/>
                <a:sym typeface="Calibri"/>
              </a:rPr>
              <a:t>&lt;capv&gt;/out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 folder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edit &lt;capv&gt;/out/cluster.yaml and &lt;capv&gt;/out/machines.yaml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get access to existing cluster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kubectl create -f provider-components.yaml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kubectl create -f cluster.yaml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kubectl create -f machines.yaml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wait for VM to fully boot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ssh -i ~/.ssh/vsphere_tmp ubuntu@&lt;vm ip&gt;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wait for /etc/kubernetes/admin.conf to get created, then chmod +r the file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exit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scp -i ~/.ssh/vsphere_tmp ubuntu@&lt;vm ip&gt;/etc/kubernetes/admin.conf &lt;local path&gt;/kubeconfig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AutoNum type="arabicPeriod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kubectl --kubeconfig &lt;local path&gt;/kubeconfig get machines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333725" y="1546250"/>
            <a:ext cx="115914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800">
                <a:latin typeface="Calibri"/>
                <a:ea typeface="Calibri"/>
                <a:cs typeface="Calibri"/>
                <a:sym typeface="Calibri"/>
              </a:rPr>
              <a:t>Q&amp;A</a:t>
            </a:r>
            <a:endParaRPr b="1" sz="4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0"/>
          <p:cNvSpPr txBox="1"/>
          <p:nvPr/>
        </p:nvSpPr>
        <p:spPr>
          <a:xfrm>
            <a:off x="333725" y="1546250"/>
            <a:ext cx="115914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How to reach us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Slack #cluster-api and #sig-vmware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Bi-weekly community meetings every other Mondays, 1pm PST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Next one 4 June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Github repo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 u="sng">
                <a:solidFill>
                  <a:schemeClr val="hlink"/>
                </a:solidFill>
                <a:hlinkClick r:id="rId3"/>
              </a:rPr>
              <a:t>https://github.com/kubernetes-sigs/cluster-api-provider-vsphere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Introduction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289225" y="1574925"/>
            <a:ext cx="11684400" cy="50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Presenters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Loc Nguyen, VMware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Sidharth Surana, VMware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Definitions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CAPI = Cluster API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CAPV = Cluster API Provider for vSphere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Repo - </a:t>
            </a:r>
            <a:r>
              <a:rPr lang="en-US" sz="2000" u="sng">
                <a:solidFill>
                  <a:schemeClr val="hlink"/>
                </a:solidFill>
                <a:hlinkClick r:id="rId3"/>
              </a:rPr>
              <a:t>https://github.com/kubernetes-sigs/cluster-api-provider-vsphere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Agenda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Very brief review of cluster API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Brief history of the Cluster API vSphere provider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Architecture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 and workflows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Future directions of CAPI and CAPV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Demo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Problem Statements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289225" y="1574925"/>
            <a:ext cx="11684400" cy="50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latin typeface="Calibri"/>
                <a:ea typeface="Calibri"/>
                <a:cs typeface="Calibri"/>
                <a:sym typeface="Calibri"/>
              </a:rPr>
              <a:t>Deploying Kubernetes clusters and managing them is HARD.</a:t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Brief Overview of Cluster API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289225" y="1574925"/>
            <a:ext cx="11684400" cy="50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Manages the lifecycle (CRUD) of k8s clusters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philosophy:  “Kubernetes managing Kubernetes”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Provider code are the glue to the cloud infrastructure (e.g. the vSphere or AWS)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Cluster API v1alpha1 - released end of Q1 2019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B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uilt on top of CRDs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Controllers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Cluster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Machine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Machineset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MachineDeployment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t currently supports two operational models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Cluster API manages the cluster it is running on  -- self-managing cluster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Cluster API manages children clusters that it creates -- centrally managed clusters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K8s Managing K8s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1325" y="1802120"/>
            <a:ext cx="6219825" cy="373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History of vSphere Provider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333725" y="1546250"/>
            <a:ext cx="115914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Q3 2018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VMware (pre-Heptio acquisition) joined SIG Cluster Lifecycle and wg-cluster-api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-US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vSphere provider transitioned from Terraform to Govmomi APIs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Q4 2018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vSphere provider transitioned from aggregated API server to CRDs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Added a central repo for official containers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■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gcr.io/cnx-cluster-api/vsphere-cluster-api-provider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Automated CI and e2e tests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Created an helper OVA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Tagged v0.1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Q1 2019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Features and bug fixes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Compatibility with CAPI v1alpha1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Tagged v0.2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Pods and Types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500" y="1741095"/>
            <a:ext cx="5276850" cy="3743325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9"/>
          <p:cNvSpPr txBox="1"/>
          <p:nvPr/>
        </p:nvSpPr>
        <p:spPr>
          <a:xfrm>
            <a:off x="283800" y="5674500"/>
            <a:ext cx="11624400" cy="98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●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Note, the cluster and machine controller code are in the CAPI repo, along with code for the 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achine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et and 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achine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eployment.  The CAPV containtainer is the one that “actualizes” the controller.  It does so by vendoring the CAPI repo.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Supported Configurations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0"/>
          <p:cNvSpPr txBox="1"/>
          <p:nvPr/>
        </p:nvSpPr>
        <p:spPr>
          <a:xfrm>
            <a:off x="333725" y="1546250"/>
            <a:ext cx="115914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Ubuntu Cloud images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Can easily support other distributions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vCenter 6.5+, ESXi 6.5+ for developers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Weave for CNI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In-tree vSphere cloud provider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Will move to out-of-tree in the future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Cloud Init to configure vm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Kubeadm to bootstrap k8s nodes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Helper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OVA to facilitate a quickstart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429127" y="-785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b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Resource YAMLs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1"/>
          <p:cNvSpPr txBox="1"/>
          <p:nvPr/>
        </p:nvSpPr>
        <p:spPr>
          <a:xfrm>
            <a:off x="333725" y="1546250"/>
            <a:ext cx="11591400" cy="510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provider-components.yaml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installs cluster api system, types and RBAC roles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cluster.yaml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describes the network and infrastructure credentials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n-US" sz="2400">
                <a:latin typeface="Calibri"/>
                <a:ea typeface="Calibri"/>
                <a:cs typeface="Calibri"/>
                <a:sym typeface="Calibri"/>
              </a:rPr>
              <a:t>machine.yaml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</a:pPr>
            <a:r>
              <a:rPr lang="en-US" sz="2000">
                <a:latin typeface="Calibri"/>
                <a:ea typeface="Calibri"/>
                <a:cs typeface="Calibri"/>
                <a:sym typeface="Calibri"/>
              </a:rPr>
              <a:t>machine specification for nodes</a:t>
            </a:r>
            <a:endParaRPr sz="20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